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4"/>
  </p:notesMasterIdLst>
  <p:handoutMasterIdLst>
    <p:handoutMasterId r:id="rId15"/>
  </p:handoutMasterIdLst>
  <p:sldIdLst>
    <p:sldId id="451" r:id="rId5"/>
    <p:sldId id="538" r:id="rId6"/>
    <p:sldId id="556" r:id="rId7"/>
    <p:sldId id="428" r:id="rId8"/>
    <p:sldId id="589" r:id="rId9"/>
    <p:sldId id="581" r:id="rId10"/>
    <p:sldId id="588" r:id="rId11"/>
    <p:sldId id="586" r:id="rId12"/>
    <p:sldId id="552" r:id="rId1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451"/>
            <p14:sldId id="538"/>
            <p14:sldId id="556"/>
            <p14:sldId id="428"/>
            <p14:sldId id="589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>
            <p14:sldId id="581"/>
            <p14:sldId id="588"/>
            <p14:sldId id="586"/>
          </p14:sldIdLst>
        </p14:section>
        <p14:section name="Content &amp; Image" id="{41083D9C-0E78-4712-A4D2-672A810DDB9A}">
          <p14:sldIdLst>
            <p14:sldId id="552"/>
          </p14:sldIdLst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4C"/>
    <a:srgbClr val="0070AD"/>
    <a:srgbClr val="C7FF17"/>
    <a:srgbClr val="2B0A3D"/>
    <a:srgbClr val="E6E7E7"/>
    <a:srgbClr val="12ABDB"/>
    <a:srgbClr val="300B48"/>
    <a:srgbClr val="D9D9D9"/>
    <a:srgbClr val="95E61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44" autoAdjust="0"/>
    <p:restoredTop sz="96215" autoAdjust="0"/>
  </p:normalViewPr>
  <p:slideViewPr>
    <p:cSldViewPr>
      <p:cViewPr varScale="1">
        <p:scale>
          <a:sx n="76" d="100"/>
          <a:sy n="76" d="100"/>
        </p:scale>
        <p:origin x="54" y="768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20-08-2018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20/08/2018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0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68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Box </a:t>
            </a:r>
            <a:r>
              <a:rPr lang="en-US" dirty="0" err="1"/>
              <a:t>atras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desnecessario</a:t>
            </a:r>
            <a:r>
              <a:rPr lang="en-US" dirty="0"/>
              <a:t>.</a:t>
            </a:r>
            <a:r>
              <a:rPr lang="en-US" baseline="0" dirty="0"/>
              <a:t> </a:t>
            </a:r>
            <a:r>
              <a:rPr lang="en-US" baseline="0" dirty="0" err="1"/>
              <a:t>Deixar</a:t>
            </a:r>
            <a:r>
              <a:rPr lang="en-US" baseline="0" dirty="0"/>
              <a:t> o layout </a:t>
            </a:r>
            <a:r>
              <a:rPr lang="en-US" baseline="0" dirty="0" err="1"/>
              <a:t>mais</a:t>
            </a:r>
            <a:r>
              <a:rPr lang="en-US" baseline="0" dirty="0"/>
              <a:t> simples.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0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="" xmlns:a16="http://schemas.microsoft.com/office/drawing/2014/main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=""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="" xmlns:a16="http://schemas.microsoft.com/office/drawing/2014/main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=""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=""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=""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=""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=""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=""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=""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=""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=""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=""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=""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=""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=""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=""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=""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=""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=""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=""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=""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=""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=""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=""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=""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=""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=""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=""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=""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=""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=""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="" xmlns:a16="http://schemas.microsoft.com/office/drawing/2014/main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="" xmlns:a16="http://schemas.microsoft.com/office/drawing/2014/main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="" xmlns:a16="http://schemas.microsoft.com/office/drawing/2014/main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=""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=""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=""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=""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=""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=""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=""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=""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=""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=""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=""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=""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=""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=""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=""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=""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=""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8956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SHAFEEQUR REHMAN MOHAMMED</a:t>
            </a:r>
            <a:endParaRPr lang="en-US" sz="32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EMPLOYEE ID: 152992</a:t>
            </a:r>
            <a:endParaRPr lang="en-US" sz="32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 FULL STACK, MIPL</a:t>
            </a:r>
            <a:endParaRPr lang="en-US" sz="32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4231168"/>
            <a:ext cx="9269413" cy="1864831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CapStore Shopping Application </a:t>
            </a:r>
            <a:endParaRPr 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279400" y="1066800"/>
            <a:ext cx="6324600" cy="1676400"/>
          </a:xfrm>
        </p:spPr>
        <p:txBody>
          <a:bodyPr/>
          <a:lstStyle/>
          <a:p>
            <a:r>
              <a:rPr lang="en-US" sz="3600" b="1" i="1" dirty="0" smtClean="0">
                <a:solidFill>
                  <a:srgbClr val="0070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Requirements</a:t>
            </a:r>
            <a:endParaRPr lang="en-US" sz="3600" b="1" i="1" dirty="0">
              <a:solidFill>
                <a:srgbClr val="0070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0D1BC81-B0CA-49DC-9E5F-F55AA790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7" y="2010606"/>
            <a:ext cx="11348922" cy="4442581"/>
          </a:xfrm>
        </p:spPr>
        <p:txBody>
          <a:bodyPr/>
          <a:lstStyle/>
          <a:p>
            <a:endParaRPr lang="pt-PT" sz="2800" b="1" dirty="0" smtClean="0"/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 </a:t>
            </a:r>
            <a:r>
              <a:rPr lang="pt-PT" sz="1600" dirty="0" smtClean="0"/>
              <a:t>10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 STS </a:t>
            </a:r>
            <a:r>
              <a:rPr lang="en-US" sz="1600" dirty="0" smtClean="0"/>
              <a:t>Version</a:t>
            </a:r>
            <a:r>
              <a:rPr lang="en-US" sz="1600" dirty="0"/>
              <a:t>: </a:t>
            </a:r>
            <a:r>
              <a:rPr lang="en-US" sz="1600" dirty="0" smtClean="0"/>
              <a:t>3.9.4.</a:t>
            </a:r>
            <a:r>
              <a:rPr lang="en-US" sz="1600" i="1" dirty="0" smtClean="0"/>
              <a:t>RELEASE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 Eclipse </a:t>
            </a:r>
            <a:r>
              <a:rPr lang="en-US" sz="1600" dirty="0"/>
              <a:t>Oxygen.3a (4.7.3a</a:t>
            </a:r>
            <a:r>
              <a:rPr lang="en-US" sz="1600" dirty="0" smtClean="0"/>
              <a:t>) platform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MySQL  </a:t>
            </a:r>
            <a:r>
              <a:rPr lang="pt-PT" sz="1600" dirty="0" smtClean="0"/>
              <a:t>5.5 Command Line Client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HTML </a:t>
            </a:r>
            <a:r>
              <a:rPr lang="pt-PT" sz="1600" dirty="0" smtClean="0"/>
              <a:t>5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CSS </a:t>
            </a:r>
            <a:r>
              <a:rPr lang="pt-PT" sz="1600" dirty="0" smtClean="0"/>
              <a:t>3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JavaScript </a:t>
            </a:r>
            <a:endParaRPr lang="pt-PT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JSP</a:t>
            </a:r>
            <a:endParaRPr lang="pt-PT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Spring </a:t>
            </a:r>
            <a:r>
              <a:rPr lang="pt-PT" sz="1600" dirty="0" smtClean="0"/>
              <a:t>Boot (2.0.4)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</a:t>
            </a:r>
            <a:r>
              <a:rPr lang="pt-PT" sz="1600" dirty="0" smtClean="0"/>
              <a:t>Spring Rest </a:t>
            </a:r>
          </a:p>
          <a:p>
            <a:endParaRPr lang="pt-PT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85DA84B-712F-4997-B040-EA16BEA93F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4459" y="1232407"/>
            <a:ext cx="5543551" cy="438494"/>
          </a:xfrm>
        </p:spPr>
        <p:txBody>
          <a:bodyPr/>
          <a:lstStyle/>
          <a:p>
            <a:r>
              <a:rPr lang="pt-PT" sz="2400" b="1" dirty="0" smtClean="0"/>
              <a:t>Softwares</a:t>
            </a:r>
            <a:r>
              <a:rPr lang="pt-PT" b="1" dirty="0" smtClean="0"/>
              <a:t>:</a:t>
            </a:r>
            <a:endParaRPr lang="pt-PT" b="1" dirty="0"/>
          </a:p>
        </p:txBody>
      </p:sp>
      <p:sp>
        <p:nvSpPr>
          <p:cNvPr id="2" name="Rectangle 1"/>
          <p:cNvSpPr/>
          <p:nvPr/>
        </p:nvSpPr>
        <p:spPr>
          <a:xfrm>
            <a:off x="160338" y="1784136"/>
            <a:ext cx="11582400" cy="45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330200" y="533400"/>
            <a:ext cx="5383212" cy="1066800"/>
          </a:xfrm>
        </p:spPr>
        <p:txBody>
          <a:bodyPr/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7988" y="1828800"/>
            <a:ext cx="6602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PLACING THE ORDER</a:t>
            </a:r>
            <a:endParaRPr lang="en-US" sz="36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15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Placing the Order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894" y="1066800"/>
            <a:ext cx="1066678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The customer is on the product page and wishes to place an order for the selected </a:t>
            </a:r>
            <a:r>
              <a:rPr lang="en-US" sz="2200" dirty="0" smtClean="0"/>
              <a:t>product.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/>
              <a:t>If the product is not available in the inventory, out of stock alert is prompted.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The customer either </a:t>
            </a:r>
            <a:r>
              <a:rPr lang="en-US" sz="2200" dirty="0" smtClean="0"/>
              <a:t>clicks on </a:t>
            </a:r>
            <a:r>
              <a:rPr lang="en-US" sz="2200" dirty="0" smtClean="0">
                <a:solidFill>
                  <a:schemeClr val="accent2"/>
                </a:solidFill>
              </a:rPr>
              <a:t>BUY NOW </a:t>
            </a:r>
            <a:r>
              <a:rPr lang="en-US" sz="2200" dirty="0" smtClean="0"/>
              <a:t>button or </a:t>
            </a:r>
            <a:r>
              <a:rPr lang="en-US" sz="2200" dirty="0" smtClean="0">
                <a:solidFill>
                  <a:schemeClr val="accent2"/>
                </a:solidFill>
              </a:rPr>
              <a:t>ADDs TO CART </a:t>
            </a:r>
            <a:r>
              <a:rPr lang="en-US" sz="2200" dirty="0" smtClean="0"/>
              <a:t>for the selected product.</a:t>
            </a:r>
            <a:endParaRPr lang="en-US" sz="22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If the customer wishes to </a:t>
            </a:r>
            <a:r>
              <a:rPr lang="en-US" sz="2200" dirty="0" smtClean="0">
                <a:solidFill>
                  <a:schemeClr val="accent4"/>
                </a:solidFill>
              </a:rPr>
              <a:t>BUY</a:t>
            </a:r>
            <a:r>
              <a:rPr lang="en-US" sz="2200" dirty="0" smtClean="0"/>
              <a:t> instantly, he/she is navigated to the shipping details page allowing him/her to give the shipping address details.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Prior to this, an Order Id is auto-generated for the purchased product, which is used for accessing the product details in future.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If the transaction is found to be successful, a Transaction Id is auto-generated.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Using this transaction Id, the inventory is updated.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48594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Placing the </a:t>
            </a:r>
            <a:r>
              <a:rPr lang="en-US" dirty="0" smtClean="0"/>
              <a:t>Order (Contd..)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894" y="1269867"/>
            <a:ext cx="10666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If the customer wishes to </a:t>
            </a:r>
            <a:r>
              <a:rPr lang="en-US" sz="2400" dirty="0" smtClean="0">
                <a:solidFill>
                  <a:schemeClr val="accent4"/>
                </a:solidFill>
              </a:rPr>
              <a:t>ADD</a:t>
            </a:r>
            <a:r>
              <a:rPr lang="en-US" sz="2400" dirty="0" smtClean="0"/>
              <a:t> the product </a:t>
            </a:r>
            <a:r>
              <a:rPr lang="en-US" sz="2400" dirty="0" smtClean="0">
                <a:solidFill>
                  <a:schemeClr val="accent4"/>
                </a:solidFill>
              </a:rPr>
              <a:t>TO CART</a:t>
            </a:r>
            <a:r>
              <a:rPr lang="en-US" sz="2400" dirty="0" smtClean="0"/>
              <a:t>, he/she is navigated to the cart page.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Here the customer sets the quantity and clicks on </a:t>
            </a:r>
            <a:r>
              <a:rPr lang="en-US" sz="2400" dirty="0" smtClean="0">
                <a:solidFill>
                  <a:schemeClr val="accent4"/>
                </a:solidFill>
              </a:rPr>
              <a:t>Check-Out </a:t>
            </a:r>
            <a:r>
              <a:rPr lang="en-US" sz="2400" dirty="0" smtClean="0"/>
              <a:t>button</a:t>
            </a:r>
            <a:r>
              <a:rPr lang="en-US" sz="2400" dirty="0" smtClean="0">
                <a:solidFill>
                  <a:schemeClr val="accent4"/>
                </a:solidFill>
              </a:rPr>
              <a:t> </a:t>
            </a:r>
            <a:r>
              <a:rPr lang="en-US" sz="2400" dirty="0" smtClean="0"/>
              <a:t>and is navigated to the shipping details page.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Again</a:t>
            </a:r>
            <a:r>
              <a:rPr lang="en-US" sz="2400" dirty="0" smtClean="0"/>
              <a:t> an Order Id is auto-generated for the purchased product, which is used for accessing the product details in future.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If the transaction is found to be successful, a Transaction Id is auto-generated.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Using this transaction Id, the inventory is updated.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8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19400" y="533400"/>
            <a:ext cx="5543551" cy="438494"/>
          </a:xfrm>
        </p:spPr>
        <p:txBody>
          <a:bodyPr/>
          <a:lstStyle/>
          <a:p>
            <a:pPr algn="ctr"/>
            <a:r>
              <a:rPr lang="en-US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DETAILS</a:t>
            </a:r>
            <a:endParaRPr 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834611"/>
              </p:ext>
            </p:extLst>
          </p:nvPr>
        </p:nvGraphicFramePr>
        <p:xfrm>
          <a:off x="152400" y="1219200"/>
          <a:ext cx="11096943" cy="4571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693"/>
                <a:gridCol w="2952750"/>
                <a:gridCol w="2952750"/>
                <a:gridCol w="2952750"/>
              </a:tblGrid>
              <a:tr h="918074"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729560">
                <a:tc>
                  <a:txBody>
                    <a:bodyPr/>
                    <a:lstStyle/>
                    <a:p>
                      <a:r>
                        <a:rPr lang="en-US" dirty="0" smtClean="0"/>
                        <a:t>orderId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Unique</a:t>
                      </a:r>
                      <a:endParaRPr lang="en-US" dirty="0"/>
                    </a:p>
                  </a:txBody>
                  <a:tcPr/>
                </a:tc>
              </a:tr>
              <a:tr h="729560"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No.of products</a:t>
                      </a:r>
                      <a:endParaRPr lang="en-US" dirty="0"/>
                    </a:p>
                  </a:txBody>
                  <a:tcPr/>
                </a:tc>
              </a:tr>
              <a:tr h="918074">
                <a:tc>
                  <a:txBody>
                    <a:bodyPr/>
                    <a:lstStyle/>
                    <a:p>
                      <a:r>
                        <a:rPr lang="en-US" dirty="0" smtClean="0"/>
                        <a:t>orderDate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 of ordering</a:t>
                      </a:r>
                      <a:endParaRPr lang="en-US" dirty="0"/>
                    </a:p>
                  </a:txBody>
                  <a:tcPr/>
                </a:tc>
              </a:tr>
              <a:tr h="1276731">
                <a:tc>
                  <a:txBody>
                    <a:bodyPr/>
                    <a:lstStyle/>
                    <a:p>
                      <a:r>
                        <a:rPr lang="en-US" dirty="0" smtClean="0"/>
                        <a:t>transactionId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References Transaction</a:t>
                      </a:r>
                      <a:r>
                        <a:rPr lang="en-US" baseline="0" dirty="0" smtClean="0"/>
                        <a:t> (transactionId)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828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54CB0A8-8EE1-4C65-9136-4F2F99DAEC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2000" y="2514600"/>
            <a:ext cx="4343400" cy="1562847"/>
          </a:xfrm>
        </p:spPr>
        <p:txBody>
          <a:bodyPr/>
          <a:lstStyle/>
          <a:p>
            <a:r>
              <a:rPr lang="en-US" sz="4400" i="1" dirty="0" smtClean="0">
                <a:solidFill>
                  <a:srgbClr val="FF0000"/>
                </a:solidFill>
              </a:rPr>
              <a:t>Thank You</a:t>
            </a:r>
            <a:endParaRPr lang="pt-PT" sz="4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516</TotalTime>
  <Words>388</Words>
  <Application>Microsoft Office PowerPoint</Application>
  <PresentationFormat>Widescreen</PresentationFormat>
  <Paragraphs>64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Georgia</vt:lpstr>
      <vt:lpstr>Mangal</vt:lpstr>
      <vt:lpstr>Times New Roman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PowerPoint Presentation</vt:lpstr>
      <vt:lpstr>PowerPoint Presentation</vt:lpstr>
      <vt:lpstr>   </vt:lpstr>
      <vt:lpstr>PowerPoint Presentation</vt:lpstr>
      <vt:lpstr>   </vt:lpstr>
      <vt:lpstr>Placing the Order         </vt:lpstr>
      <vt:lpstr>Placing the Order (Contd..)         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Mohammed, Shafeequr Rehman</cp:lastModifiedBy>
  <cp:revision>115</cp:revision>
  <dcterms:created xsi:type="dcterms:W3CDTF">2017-10-18T10:34:16Z</dcterms:created>
  <dcterms:modified xsi:type="dcterms:W3CDTF">2018-08-20T10:53:30Z</dcterms:modified>
</cp:coreProperties>
</file>